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47" r:id="rId1"/>
  </p:sldMasterIdLst>
  <p:notesMasterIdLst>
    <p:notesMasterId r:id="rId8"/>
  </p:notesMasterIdLst>
  <p:handoutMasterIdLst>
    <p:handoutMasterId r:id="rId9"/>
  </p:handoutMasterIdLst>
  <p:sldIdLst>
    <p:sldId id="257" r:id="rId2"/>
    <p:sldId id="263" r:id="rId3"/>
    <p:sldId id="279" r:id="rId4"/>
    <p:sldId id="280" r:id="rId5"/>
    <p:sldId id="281" r:id="rId6"/>
    <p:sldId id="269" r:id="rId7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8" autoAdjust="0"/>
    <p:restoredTop sz="82424" autoAdjust="0"/>
  </p:normalViewPr>
  <p:slideViewPr>
    <p:cSldViewPr snapToGrid="0">
      <p:cViewPr varScale="1">
        <p:scale>
          <a:sx n="115" d="100"/>
          <a:sy n="115" d="100"/>
        </p:scale>
        <p:origin x="45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48"/>
    </p:cViewPr>
  </p:sorterViewPr>
  <p:notesViewPr>
    <p:cSldViewPr snapToGrid="0">
      <p:cViewPr varScale="1">
        <p:scale>
          <a:sx n="88" d="100"/>
          <a:sy n="88" d="100"/>
        </p:scale>
        <p:origin x="30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pPr rtl="0"/>
            <a:fld id="{2B6C718C-1C67-4A07-969D-5B5AEAB525D1}" type="datetime1">
              <a:rPr lang="nl-NL" smtClean="0"/>
              <a:t>10-06-2020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pPr rtl="0"/>
            <a:fld id="{DA6FC261-E491-4C42-A663-B95247CC46D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20316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pPr rtl="0"/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pPr rtl="0"/>
            <a:fld id="{5000383B-7C9A-4133-BDA1-B47708C1AE2E}" type="datetime1">
              <a:rPr lang="nl-NL" noProof="0" smtClean="0"/>
              <a:t>10-06-2020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pPr rt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pPr rtl="0"/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pPr rtl="0"/>
            <a:fld id="{333E963C-1534-4F8D-B2A7-66D81AA25953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8118505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257B995-136A-4A15-87A5-26420C3C1021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792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257B995-136A-4A15-87A5-26420C3C1021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057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257B995-136A-4A15-87A5-26420C3C1021}" type="slidenum">
              <a:rPr lang="nl-NL" smtClean="0"/>
              <a:pPr rtl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057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257B995-136A-4A15-87A5-26420C3C1021}" type="slidenum">
              <a:rPr lang="nl-NL" smtClean="0"/>
              <a:pPr rtl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057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257B995-136A-4A15-87A5-26420C3C1021}" type="slidenum">
              <a:rPr lang="nl-NL" smtClean="0"/>
              <a:pPr rtl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057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33E963C-1534-4F8D-B2A7-66D81AA25953}" type="slidenum">
              <a:rPr lang="nl-NL" noProof="0" smtClean="0"/>
              <a:t>6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764078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19804-DB22-416B-AC27-AC70A057A844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6817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D244446-2274-46DE-81C9-75C97977F091}" type="datetime1">
              <a:rPr lang="nl-NL" noProof="0" smtClean="0"/>
              <a:t>10-06-2020</a:t>
            </a:fld>
            <a:endParaRPr lang="nl-NL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Evenementenband 103dB</a:t>
            </a:r>
            <a:endParaRPr lang="nl-NL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92978399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4CC3523-1103-4DE6-8884-093DD21D6E44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5969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D244446-2274-46DE-81C9-75C97977F091}" type="datetime1">
              <a:rPr lang="nl-NL" noProof="0" smtClean="0"/>
              <a:t>10-06-2020</a:t>
            </a:fld>
            <a:endParaRPr lang="nl-NL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Evenementenband 103dB</a:t>
            </a:r>
            <a:endParaRPr lang="nl-NL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noProof="0" smtClean="0"/>
              <a:t>‹nr.›</a:t>
            </a:fld>
            <a:endParaRPr lang="nl-NL" noProof="0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627005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3F73322-ECAA-4F15-B2C6-1BFE7E7CE729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0877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D244446-2274-46DE-81C9-75C97977F091}" type="datetime1">
              <a:rPr lang="nl-NL" noProof="0" smtClean="0"/>
              <a:t>10-06-2020</a:t>
            </a:fld>
            <a:endParaRPr lang="nl-NL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Evenementenband 103dB</a:t>
            </a:r>
            <a:endParaRPr lang="nl-NL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742560779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D244446-2274-46DE-81C9-75C97977F091}" type="datetime1">
              <a:rPr lang="nl-NL" noProof="0" smtClean="0"/>
              <a:t>10-06-2020</a:t>
            </a:fld>
            <a:endParaRPr lang="nl-NL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Evenementenband 103dB</a:t>
            </a:r>
            <a:endParaRPr lang="nl-NL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78995347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3D73908-AA6B-4F28-B08B-1C5EA46FE4EC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952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DC5771-D770-43E7-9194-587462CBF3E1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4874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amkaartje 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574801" y="1447800"/>
            <a:ext cx="7999315" cy="3276600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8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574801" y="4953000"/>
            <a:ext cx="7999315" cy="1074057"/>
          </a:xfrm>
        </p:spPr>
        <p:txBody>
          <a:bodyPr rtlCol="0"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l-NL" dirty="0"/>
              <a:t>Klik om de tekststijlen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2EB3C6-F633-4463-B736-562A20AC7AE3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880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D244446-2274-46DE-81C9-75C97977F091}" type="datetime1">
              <a:rPr lang="nl-NL" noProof="0" smtClean="0"/>
              <a:t>10-06-2020</a:t>
            </a:fld>
            <a:endParaRPr lang="nl-NL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Evenementenband 103dB</a:t>
            </a:r>
            <a:endParaRPr lang="nl-NL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837816400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3A79062-0987-49A4-A41B-0C6D34B6FD21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1416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5073023-3870-4124-AF01-61B9E37B4EF1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6489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53D0ED2-9204-4B3D-9445-CB8CDF371D74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3731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5158B3-3003-42BA-B41F-6BEACC749AE0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02919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EBC8FF5-F7DE-42AD-853D-8E04605E3847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521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D3CEC65-2E45-4493-A8EC-16C542422C66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844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16EC8D4-82A3-4C23-90CB-83139B074577}" type="datetime1">
              <a:rPr lang="nl-NL" smtClean="0"/>
              <a:t>10-06-2020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02111984F5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1157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fld id="{BD244446-2274-46DE-81C9-75C97977F091}" type="datetime1">
              <a:rPr lang="nl-NL" noProof="0" smtClean="0"/>
              <a:t>10-06-2020</a:t>
            </a:fld>
            <a:endParaRPr lang="nl-NL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r>
              <a:rPr lang="nl-NL" noProof="0"/>
              <a:t>Evenementenband 103dB</a:t>
            </a:r>
            <a:endParaRPr lang="nl-NL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57F1E4F-1CFF-5643-939E-02111984F565}" type="slidenum">
              <a:rPr lang="nl-NL" noProof="0" smtClean="0"/>
              <a:t>‹nr.›</a:t>
            </a:fld>
            <a:endParaRPr lang="nl-NL" noProof="0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0A3DCF51-9496-4B96-8265-B006F0244D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0A90C467-7FCE-4941-9FBB-349C09C1D9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7" name="Ovaal 16">
            <a:extLst>
              <a:ext uri="{FF2B5EF4-FFF2-40B4-BE49-F238E27FC236}">
                <a16:creationId xmlns:a16="http://schemas.microsoft.com/office/drawing/2014/main" id="{7012D954-2934-4D92-BFB7-3968FA0A81BE}"/>
              </a:ext>
            </a:extLst>
          </p:cNvPr>
          <p:cNvSpPr/>
          <p:nvPr userDrawn="1"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A74B644-1493-486A-940D-12647EE136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BC90408-1B8B-4441-B845-6E4871D15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0" name="Rechthoek 19">
            <a:extLst>
              <a:ext uri="{FF2B5EF4-FFF2-40B4-BE49-F238E27FC236}">
                <a16:creationId xmlns:a16="http://schemas.microsoft.com/office/drawing/2014/main" id="{9951F405-2F9D-45C3-88BE-45EC60DD6C67}"/>
              </a:ext>
            </a:extLst>
          </p:cNvPr>
          <p:cNvSpPr/>
          <p:nvPr userDrawn="1"/>
        </p:nvSpPr>
        <p:spPr bwMode="blackWhite"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1113890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  <p:sldLayoutId id="2147483765" r:id="rId18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nl-NL" sz="4800" dirty="0"/>
              <a:t>Evenementenband 103dB</a:t>
            </a:r>
          </a:p>
        </p:txBody>
      </p:sp>
      <p:sp>
        <p:nvSpPr>
          <p:cNvPr id="6" name="Subtitel 5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nl-NL" dirty="0"/>
              <a:t>Protocol bescherming en veiligheid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85AE809-E073-4FCA-A7D3-A72E84F7B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853" y="5507265"/>
            <a:ext cx="1536715" cy="100693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Samenvatting Protocol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1103312" y="1534510"/>
            <a:ext cx="8946541" cy="4713889"/>
          </a:xfrm>
        </p:spPr>
        <p:txBody>
          <a:bodyPr rtlCol="0">
            <a:normAutofit fontScale="85000" lnSpcReduction="10000"/>
          </a:bodyPr>
          <a:lstStyle/>
          <a:p>
            <a:r>
              <a:rPr lang="nl-NL" sz="2400" dirty="0"/>
              <a:t>Gebruik je gezonde verstand! Het uitvoeren van de regels is een gezamenlijke verantwoordelijkheid!</a:t>
            </a:r>
          </a:p>
          <a:p>
            <a:r>
              <a:rPr lang="nl-NL" sz="2400" dirty="0"/>
              <a:t>Bij de orkestopstelling wordt binnen een vrije ruimte van 2 meter rond een bandlid aangehouden, buiten is dit 1,5 meter. </a:t>
            </a:r>
          </a:p>
          <a:p>
            <a:r>
              <a:rPr lang="nl-NL" sz="2400" dirty="0"/>
              <a:t>Zorg voor goede ventilatie van de ruimte. </a:t>
            </a:r>
          </a:p>
          <a:p>
            <a:r>
              <a:rPr lang="nl-NL" sz="2400" dirty="0"/>
              <a:t>Condens moet worden opgevangen in een ‘antizeverdoek’. Na de repetitie moet deze in een plastic zak worden meegenomen.</a:t>
            </a:r>
          </a:p>
          <a:p>
            <a:r>
              <a:rPr lang="nl-NL" sz="2400" dirty="0"/>
              <a:t>Ruil geen instrumenten, accessoires en ander materiaal (ook geen bladmuziek). </a:t>
            </a:r>
          </a:p>
          <a:p>
            <a:r>
              <a:rPr lang="nl-NL" sz="2400" dirty="0"/>
              <a:t>Buiten de repetitieruimte houdt iedereen 1,5 meter afstand van elkaar. Dus ook bij het in- en uitpakken van het instrument en bij het binnenkomen en weggaan. </a:t>
            </a:r>
          </a:p>
          <a:p>
            <a:r>
              <a:rPr lang="nl-NL" sz="2400" dirty="0"/>
              <a:t>Neem alle RIVM-regels, die inmiddels bekend zijn, goed in acht. 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980B113-2DA5-4FFF-B0B5-84C9666FE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50F5EAE-D819-4577-BBED-C6C6FD1A7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853" y="5507265"/>
            <a:ext cx="1536715" cy="100693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Algemeen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1103312" y="1534510"/>
            <a:ext cx="8946541" cy="4713889"/>
          </a:xfrm>
        </p:spPr>
        <p:txBody>
          <a:bodyPr rtlCol="0">
            <a:normAutofit/>
          </a:bodyPr>
          <a:lstStyle/>
          <a:p>
            <a:r>
              <a:rPr lang="nl-NL" sz="2400" dirty="0"/>
              <a:t>Dit document is bekend bij leden van </a:t>
            </a:r>
            <a:r>
              <a:rPr lang="nl-NL" sz="2400" i="1" dirty="0"/>
              <a:t>De Band (gemaild), </a:t>
            </a:r>
            <a:r>
              <a:rPr lang="nl-NL" sz="2400" dirty="0"/>
              <a:t>staat op de site en het bestuur heeft een (digitale) copy bij zich;</a:t>
            </a:r>
          </a:p>
          <a:p>
            <a:r>
              <a:rPr lang="nl-NL" sz="2400" dirty="0"/>
              <a:t>Het maximaal aanwezig zijnde </a:t>
            </a:r>
            <a:r>
              <a:rPr lang="nl-NL" sz="2400" i="1" dirty="0"/>
              <a:t>Band</a:t>
            </a:r>
            <a:r>
              <a:rPr lang="nl-NL" sz="2400" dirty="0"/>
              <a:t>leden is 16 personen;</a:t>
            </a:r>
          </a:p>
          <a:p>
            <a:r>
              <a:rPr lang="nl-NL" sz="2400" i="1" dirty="0"/>
              <a:t>De Band</a:t>
            </a:r>
            <a:r>
              <a:rPr lang="nl-NL" sz="2400" dirty="0"/>
              <a:t>leden houden ten aller tijde minimaal 1,5 meter afstand van elkaar; </a:t>
            </a:r>
          </a:p>
          <a:p>
            <a:r>
              <a:rPr lang="nl-NL" sz="2400" i="1" dirty="0"/>
              <a:t>De Band</a:t>
            </a:r>
            <a:r>
              <a:rPr lang="nl-NL" sz="2400" dirty="0"/>
              <a:t>leden zijn samen verantwoordelijk voor dit protocol, de uitvoering en handhaving ervan.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980B113-2DA5-4FFF-B0B5-84C9666FE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50F5EAE-D819-4577-BBED-C6C6FD1A7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853" y="5507265"/>
            <a:ext cx="1536715" cy="100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5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Hygiëne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1103312" y="1534510"/>
            <a:ext cx="8946541" cy="4713889"/>
          </a:xfrm>
        </p:spPr>
        <p:txBody>
          <a:bodyPr rtlCol="0">
            <a:normAutofit/>
          </a:bodyPr>
          <a:lstStyle/>
          <a:p>
            <a:r>
              <a:rPr lang="nl-NL" sz="2400" dirty="0"/>
              <a:t>Ieder </a:t>
            </a:r>
            <a:r>
              <a:rPr lang="nl-NL" sz="2400" i="1" dirty="0"/>
              <a:t>Band</a:t>
            </a:r>
            <a:r>
              <a:rPr lang="nl-NL" sz="2400" dirty="0"/>
              <a:t>lid speelt (alleen) met eigen instrument, ook de lessenaar wordt niet uitgewisseld;</a:t>
            </a:r>
          </a:p>
          <a:p>
            <a:r>
              <a:rPr lang="nl-NL" sz="2400" dirty="0"/>
              <a:t>Voor de opvang van condens vocht (</a:t>
            </a:r>
            <a:r>
              <a:rPr lang="nl-NL" sz="2400" dirty="0" err="1"/>
              <a:t>fluff</a:t>
            </a:r>
            <a:r>
              <a:rPr lang="nl-NL" sz="2400" dirty="0"/>
              <a:t>) zijn zogenaamde ‘antizeverdoeken’ beschikbaar. Deze worden na de repetitie door het bandlid in een plasticzak meegenomen.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980B113-2DA5-4FFF-B0B5-84C9666FE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dirty="0"/>
              <a:t>Evenementenband 103dB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50F5EAE-D819-4577-BBED-C6C6FD1A7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853" y="5507265"/>
            <a:ext cx="1536715" cy="100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09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Gedragsinstructie</a:t>
            </a:r>
            <a:br>
              <a:rPr lang="nl-NL" dirty="0"/>
            </a:b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1103312" y="1534510"/>
            <a:ext cx="8946541" cy="4713889"/>
          </a:xfrm>
        </p:spPr>
        <p:txBody>
          <a:bodyPr rtlCol="0">
            <a:normAutofit fontScale="77500" lnSpcReduction="20000"/>
          </a:bodyPr>
          <a:lstStyle/>
          <a:p>
            <a:r>
              <a:rPr lang="nl-NL" dirty="0"/>
              <a:t>Kom lopend, met de fiets of met de auto naar de repetitieruimte. Reis alleen met het openbaar vervoer (ov) als het echt nodig is en je geen ander vervoer hebt. </a:t>
            </a:r>
          </a:p>
          <a:p>
            <a:r>
              <a:rPr lang="nl-NL" dirty="0"/>
              <a:t>Als je met de auto komt, mag je met maximaal 2 personen in de auto. </a:t>
            </a:r>
          </a:p>
          <a:p>
            <a:r>
              <a:rPr lang="nl-NL" dirty="0"/>
              <a:t>De kern van de instructies van de Rijksoverheid is op het moment van schrijven van het protocol: </a:t>
            </a:r>
          </a:p>
          <a:p>
            <a:pPr lvl="1"/>
            <a:r>
              <a:rPr lang="nl-NL" dirty="0"/>
              <a:t>Algemeen: </a:t>
            </a:r>
          </a:p>
          <a:p>
            <a:pPr lvl="2"/>
            <a:r>
              <a:rPr lang="nl-NL" dirty="0"/>
              <a:t>houd 1,5 meter afstand; </a:t>
            </a:r>
          </a:p>
          <a:p>
            <a:pPr lvl="2"/>
            <a:r>
              <a:rPr lang="nl-NL" dirty="0"/>
              <a:t>schud geen handen; </a:t>
            </a:r>
          </a:p>
          <a:p>
            <a:pPr lvl="2"/>
            <a:r>
              <a:rPr lang="nl-NL" dirty="0"/>
              <a:t>was de handen regelmatig met zeep of alcohol; </a:t>
            </a:r>
          </a:p>
          <a:p>
            <a:pPr lvl="2"/>
            <a:r>
              <a:rPr lang="nl-NL" dirty="0"/>
              <a:t>hoest en nies in de </a:t>
            </a:r>
            <a:r>
              <a:rPr lang="nl-NL" dirty="0" err="1"/>
              <a:t>elleboog</a:t>
            </a:r>
            <a:r>
              <a:rPr lang="nl-NL" dirty="0"/>
              <a:t>; </a:t>
            </a:r>
          </a:p>
          <a:p>
            <a:pPr lvl="2"/>
            <a:r>
              <a:rPr lang="nl-NL" dirty="0"/>
              <a:t>gebruik papieren zakdoekjes. </a:t>
            </a:r>
          </a:p>
          <a:p>
            <a:pPr lvl="1"/>
            <a:r>
              <a:rPr lang="nl-NL" dirty="0"/>
              <a:t>Blijf thuis als: </a:t>
            </a:r>
          </a:p>
          <a:p>
            <a:pPr lvl="2"/>
            <a:r>
              <a:rPr lang="nl-NL" dirty="0"/>
              <a:t>je zelf een van de volgende klachten hebt: neusverkoudheid, loopneus, niezen, keelpijn, lichte hoest, verhoging of iemand in jouw huis koorts en/of benauwdheidsklachten heeft. </a:t>
            </a:r>
          </a:p>
          <a:p>
            <a:r>
              <a:rPr lang="nl-NL" dirty="0"/>
              <a:t>Deel je instrumenten/materiaal/muziek niet met anderen; </a:t>
            </a:r>
          </a:p>
          <a:p>
            <a:r>
              <a:rPr lang="nl-NL" dirty="0"/>
              <a:t>Wees aardig en respectvol voor elkaar. </a:t>
            </a:r>
          </a:p>
          <a:p>
            <a:r>
              <a:rPr lang="nl-NL" dirty="0"/>
              <a:t>Indien je je onveilig of onzeker voelt, bespreek dit dan met het bestuur. </a:t>
            </a:r>
          </a:p>
          <a:p>
            <a:pPr marL="0" indent="0">
              <a:buNone/>
            </a:pPr>
            <a:endParaRPr lang="nl-NL" sz="2400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980B113-2DA5-4FFF-B0B5-84C9666FE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dirty="0"/>
              <a:t>Evenementenband 103dB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50F5EAE-D819-4577-BBED-C6C6FD1A7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853" y="5507265"/>
            <a:ext cx="1536715" cy="100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59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nl-NL" dirty="0"/>
              <a:t>Plezier hebben in het maken van muziek en het publiek plezieren zijn de uitgangspunten!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r>
              <a:rPr lang="nl-NL" dirty="0"/>
              <a:t>Een groep enthousiaste, creatieve muzikanten met een traditionele bezetting: </a:t>
            </a:r>
            <a:r>
              <a:rPr lang="nl-NL" i="1" dirty="0"/>
              <a:t>De Band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06F58C-F758-4EC9-A94C-3A4A93BE7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Evenementenband 103dB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82049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103dB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FDFEA"/>
      </a:hlink>
      <a:folHlink>
        <a:srgbClr val="B26B02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5995</TotalTime>
  <Words>458</Words>
  <Application>Microsoft Macintosh PowerPoint</Application>
  <PresentationFormat>Breedbeeld</PresentationFormat>
  <Paragraphs>46</Paragraphs>
  <Slides>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Ion</vt:lpstr>
      <vt:lpstr>Evenementenband 103dB</vt:lpstr>
      <vt:lpstr>Samenvatting Protocol</vt:lpstr>
      <vt:lpstr>Algemeen</vt:lpstr>
      <vt:lpstr>Hygiëne</vt:lpstr>
      <vt:lpstr>Gedragsinstructie </vt:lpstr>
      <vt:lpstr>Plezier hebben in het maken van muziek en het publiek plezieren zijn de uitgangspunten!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Evenementenband 103dB</dc:title>
  <dc:creator>Microsoft Office-gebruiker</dc:creator>
  <cp:lastModifiedBy>Microsoft Office User</cp:lastModifiedBy>
  <cp:revision>12</cp:revision>
  <dcterms:created xsi:type="dcterms:W3CDTF">2019-09-26T10:41:30Z</dcterms:created>
  <dcterms:modified xsi:type="dcterms:W3CDTF">2020-06-10T18:07:38Z</dcterms:modified>
</cp:coreProperties>
</file>